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Outfit"/>
      <p:regular r:id="rId39"/>
      <p:bold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DM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D8AB08-AA96-4603-9D7E-FCF82A22017F}">
  <a:tblStyle styleId="{10D8AB08-AA96-4603-9D7E-FCF82A2201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utfit-bold.fntdata"/><Relationship Id="rId20" Type="http://schemas.openxmlformats.org/officeDocument/2006/relationships/slide" Target="slides/slide14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8.xml"/><Relationship Id="rId46" Type="http://schemas.openxmlformats.org/officeDocument/2006/relationships/font" Target="fonts/DMSans-bold.fntdata"/><Relationship Id="rId23" Type="http://schemas.openxmlformats.org/officeDocument/2006/relationships/slide" Target="slides/slide17.xml"/><Relationship Id="rId45" Type="http://schemas.openxmlformats.org/officeDocument/2006/relationships/font" Target="fonts/DM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DMSans-boldItalic.fntdata"/><Relationship Id="rId25" Type="http://schemas.openxmlformats.org/officeDocument/2006/relationships/slide" Target="slides/slide19.xml"/><Relationship Id="rId47" Type="http://schemas.openxmlformats.org/officeDocument/2006/relationships/font" Target="fonts/DM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Outfit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c944446b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c944446b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b4900120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b4900120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b490012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b490012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22a593e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22a593e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22a593e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22a593e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22a593e7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22a593e7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b4900120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b4900120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236abf2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236abf2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236abf2d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236abf2d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236abf2d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236abf2d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b490012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b490012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b490012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b490012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NOAA Local Climatological Data (LCD)</a:t>
            </a:r>
            <a:r>
              <a:rPr lang="en">
                <a:solidFill>
                  <a:schemeClr val="dk1"/>
                </a:solidFill>
              </a:rPr>
              <a:t> dataset is an hourly weather observation dataset provided by the </a:t>
            </a:r>
            <a:r>
              <a:rPr b="1" lang="en">
                <a:solidFill>
                  <a:schemeClr val="dk1"/>
                </a:solidFill>
              </a:rPr>
              <a:t>National Oceanic and Atmospheric Administration (NOAA)</a:t>
            </a:r>
            <a:r>
              <a:rPr lang="en">
                <a:solidFill>
                  <a:schemeClr val="dk1"/>
                </a:solidFill>
              </a:rPr>
              <a:t>, collected from automated weather stations across the U.S., such as those located at airports.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236abf2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236abf2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>
                <a:solidFill>
                  <a:schemeClr val="dk1"/>
                </a:solidFill>
              </a:rPr>
              <a:t>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datetime</a:t>
            </a:r>
            <a:r>
              <a:rPr lang="en">
                <a:solidFill>
                  <a:schemeClr val="dk1"/>
                </a:solidFill>
              </a:rPr>
              <a:t> format allows for easier time-based operations like filtering, sorting, resampling, extracting features (e.g., hour, month), and calculating time differences.</a:t>
            </a:r>
            <a:br>
              <a:rPr b="1" lang="en"/>
            </a:br>
            <a:br>
              <a:rPr b="1" lang="en"/>
            </a:br>
            <a:r>
              <a:rPr b="1" lang="en"/>
              <a:t>FM-15 (METAR)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Routine hourly weather observations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FM-16 (SPECI)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Non-routine METAR reports triggered by special weather conditions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FM-12 (SYNOP)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Scheduled reports used for international data exchange, typically at wider time intervals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b4900120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b4900120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b4900120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b4900120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2518b160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2518b160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226763e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226763e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226763e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226763e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249b155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249b155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226763e8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226763e8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b4900120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b4900120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b490012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b490012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22a593e7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22a593e7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22a593e7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22a593e7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22a593e7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22a593e7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21e7f249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21e7f24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21e7f24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21e7f24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21e7f24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21e7f24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b4900120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b4900120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c944446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c944446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b4900120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b4900120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prathameshpahune/Cloudburst-Prediction-System.git" TargetMode="External"/><Relationship Id="rId4" Type="http://schemas.openxmlformats.org/officeDocument/2006/relationships/hyperlink" Target="https://github.com/Pramit726/Predict-Cloudburst.git" TargetMode="External"/><Relationship Id="rId5" Type="http://schemas.openxmlformats.org/officeDocument/2006/relationships/hyperlink" Target="https://github.com/Ayush-Priyam/Rain-Prediction.git" TargetMode="External"/><Relationship Id="rId6" Type="http://schemas.openxmlformats.org/officeDocument/2006/relationships/hyperlink" Target="https://github.com/swarnava-96/Rainfall-Prediction.git" TargetMode="External"/><Relationship Id="rId7" Type="http://schemas.openxmlformats.org/officeDocument/2006/relationships/hyperlink" Target="https://github.com/parinithshekar/rainfall-prediction.gi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.jpg"/><Relationship Id="rId5" Type="http://schemas.openxmlformats.org/officeDocument/2006/relationships/image" Target="../media/image12.jpg"/><Relationship Id="rId6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7.jp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Cloudburst Modeling Update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QMSS GR5055 Data Analysis Practicum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April 17,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Bridging to Our INDRA Project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helps us define scope: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Murakami et al.: Useful for understanding large-scale anomaly detection and climate trends. Helps define baseline variability but not usable for short-term predictions.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Patil &amp; Kulkarni: Shows how combining GFS + supervised ML improves short-term forecasts. Their high F1, precision, recall makes this highly relevant to our 6-hour prediction goal.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Shani &amp; Nagappan: Offers an event-level CNN classifier. Moderate recall (0.58) suggests it misses some events, but could serve as a starting architecture baseline.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</a:t>
            </a:r>
            <a:r>
              <a:rPr lang="en"/>
              <a:t>GitHub Models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GitHub Models Examples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https://github.com/prathameshpahune/Cloudburst-Prediction-System.git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https://github.com/Pramit726/Predict-Cloudburst.git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https://github.com/Ayush-Priyam/Rain-Prediction.git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https://github.com/swarnava-96/Rainfall-Prediction.git</a:t>
            </a:r>
            <a:r>
              <a:rPr lang="en"/>
              <a:t> (good visualization and large amount of ML models)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https://github.com/parinithshekar/rainfall-prediction.git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 title="Screenshot 2025-04-14 at 16.54.03.png"/>
          <p:cNvPicPr preferRelativeResize="0"/>
          <p:nvPr/>
        </p:nvPicPr>
        <p:blipFill rotWithShape="1">
          <a:blip r:embed="rId3">
            <a:alphaModFix/>
          </a:blip>
          <a:srcRect b="0" l="30963" r="0" t="0"/>
          <a:stretch/>
        </p:blipFill>
        <p:spPr>
          <a:xfrm>
            <a:off x="62350" y="124625"/>
            <a:ext cx="4223027" cy="41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 title="Screenshot 2025-04-14 at 16.56.5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777" y="152400"/>
            <a:ext cx="4553820" cy="349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 &amp; Strengths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used the same data source, with similar key predictors (1, 3, 4 utilized Australia 2008-2017 weather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objective: predicting cloudburst tomorrow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data pre-processing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slightly different machine learning models (e.g. Linear Regression, Logistic Regression, Random Forests, XGBoost, SVC)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Resolution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real-time adaptation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5 does not have enough codes for evaluation/access goodness of 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not found relevant examples using datasets from NOAA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Potential Data Sources Reviewed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20 datasets examined from global and regional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 on datasets offering precipitation/rainfall data, ideally hourly or sub-hourly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Evaluated based 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resolution (hourly preferred)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Spatial resolution (km or grid size)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Coverage (relevance to SE Asia)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Accessibility (ease of download, format)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data: Satellite-based estimates, weather station reports, forecast models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Summary and Selection 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Several datasets, though promising, required extensive preprocessing or data merging efforts not feasible within project scope</a:t>
            </a:r>
            <a:br>
              <a:rPr lang="en"/>
            </a:br>
            <a:endParaRPr/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Regional datasets for India lacked the required hourly temporal resolution, offering only daily or monthly data</a:t>
            </a:r>
            <a:br>
              <a:rPr lang="en"/>
            </a:br>
            <a:endParaRPr/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Many high-quality sources were limited to CONUS (Continental U.S.)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NOAA satellite-based products provided optimal coverage across tropical and Southeast Asian regions</a:t>
            </a:r>
            <a:br>
              <a:rPr lang="en"/>
            </a:br>
            <a:endParaRPr/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Chose NOAA LCD data, which aligns with project goals by balancing temporal granularity, spatial relevance, and data accessibility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Transferring US-Based Models to SE Asia</a:t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3203400" y="1455375"/>
            <a:ext cx="2737200" cy="3159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3B45"/>
                </a:solidFill>
              </a:rPr>
              <a:t>Fundamental Data Differences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Geographic coverage gap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Station density disparities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Measurement standardization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311700" y="1418325"/>
            <a:ext cx="2737200" cy="3234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3B45"/>
                </a:solidFill>
              </a:rPr>
              <a:t>Climate Pattern Differences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Monsoon dynamics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Tropical cyclone characteristics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Orographic effects</a:t>
            </a:r>
            <a:endParaRPr b="1">
              <a:solidFill>
                <a:srgbClr val="2D3B45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6095100" y="1455375"/>
            <a:ext cx="2662800" cy="3159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3B45"/>
                </a:solidFill>
              </a:rPr>
              <a:t>Technical ML Transfer Issues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Feature distribution shifts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Temporal resolution mismatch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Missing contextual variables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Feedback loop limitations</a:t>
            </a:r>
            <a:endParaRPr b="1">
              <a:solidFill>
                <a:srgbClr val="2D3B45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310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NOAA Local Climatological Data (LCD) Overview</a:t>
            </a:r>
            <a:endParaRPr sz="2400"/>
          </a:p>
        </p:txBody>
      </p:sp>
      <p:sp>
        <p:nvSpPr>
          <p:cNvPr id="210" name="Google Shape;210;p32"/>
          <p:cNvSpPr txBox="1"/>
          <p:nvPr/>
        </p:nvSpPr>
        <p:spPr>
          <a:xfrm>
            <a:off x="311700" y="1080800"/>
            <a:ext cx="75585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Source</a:t>
            </a:r>
            <a:r>
              <a:rPr lang="en" sz="1200">
                <a:solidFill>
                  <a:schemeClr val="dk2"/>
                </a:solidFill>
              </a:rPr>
              <a:t>: National Oceanic and Atmospheric Administration (NOAA)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Scope</a:t>
            </a:r>
            <a:r>
              <a:rPr lang="en" sz="1200">
                <a:solidFill>
                  <a:schemeClr val="dk2"/>
                </a:solidFill>
              </a:rPr>
              <a:t>: Hourly and daily meteorological observations, 100000 in total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Station ID</a:t>
            </a:r>
            <a:r>
              <a:rPr lang="en" sz="1200">
                <a:solidFill>
                  <a:schemeClr val="dk2"/>
                </a:solidFill>
              </a:rPr>
              <a:t>: 72202012839（MIAMI INTERNATIONAL AIRPORT)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Time Span</a:t>
            </a:r>
            <a:r>
              <a:rPr lang="en" sz="1200">
                <a:solidFill>
                  <a:schemeClr val="dk2"/>
                </a:solidFill>
              </a:rPr>
              <a:t>: Starting from January 1, 2015 to December 31,2024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Data Type</a:t>
            </a:r>
            <a:r>
              <a:rPr lang="en" sz="1200">
                <a:solidFill>
                  <a:schemeClr val="dk2"/>
                </a:solidFill>
              </a:rPr>
              <a:t>: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dk2"/>
                </a:solidFill>
              </a:rPr>
              <a:t>Hourly</a:t>
            </a:r>
            <a:r>
              <a:rPr lang="en" sz="1200">
                <a:solidFill>
                  <a:schemeClr val="dk2"/>
                </a:solidFill>
              </a:rPr>
              <a:t>: temperature, dew point, wind speed/direction, pressure, humidity, visibility, sky condition, precipitation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dk2"/>
                </a:solidFill>
              </a:rPr>
              <a:t>Daily</a:t>
            </a:r>
            <a:r>
              <a:rPr lang="en" sz="1200">
                <a:solidFill>
                  <a:schemeClr val="dk2"/>
                </a:solidFill>
              </a:rPr>
              <a:t>: max/min/average temperature, snow depth, peak wind, total precipitation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dk2"/>
                </a:solidFill>
              </a:rPr>
              <a:t>Monthly</a:t>
            </a:r>
            <a:r>
              <a:rPr lang="en" sz="1200">
                <a:solidFill>
                  <a:schemeClr val="dk2"/>
                </a:solidFill>
              </a:rPr>
              <a:t>: climate norms, deviations, extreme values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Features</a:t>
            </a:r>
            <a:r>
              <a:rPr lang="en" sz="1200">
                <a:solidFill>
                  <a:schemeClr val="dk2"/>
                </a:solidFill>
              </a:rPr>
              <a:t>: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120+ columns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Includes derived variables like heating/cooling degree days, short-duration precipitation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Time-stamped in ISO format (e.g., 2015-01-01T00:53:00)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Feature Engineering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311700" y="1066300"/>
            <a:ext cx="38676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Data Processing Steps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Load raw NOAA hourly weather data</a:t>
            </a:r>
            <a:br>
              <a:rPr lang="en" sz="900"/>
            </a:br>
            <a:r>
              <a:rPr lang="en" sz="900"/>
              <a:t> Select relevant columns (Hourly variables + metadata)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Filter by report priority (FM-15 &gt; FM-12 &gt; FM-16 &gt; SOD &gt; SOM)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Convert timestamps to datetime format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Check and visualize missing values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Remove duplicates and outliers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Feature Engineering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Time features: hour, month, weekend, sin/cos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Weather-derived features: vapor pressure, wind U/V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Precipitation stats: cumulative, max, rain flags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Trends &amp; lags: 1h/3h/6h change and delays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Preparation for Modeling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Scaling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Time-based train/val/test split</a:t>
            </a:r>
            <a:endParaRPr sz="900"/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Class balancing</a:t>
            </a:r>
            <a:endParaRPr sz="900"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450" y="1417500"/>
            <a:ext cx="5129748" cy="31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Data Overview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75" y="1153375"/>
            <a:ext cx="3743575" cy="20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400" y="156799"/>
            <a:ext cx="3912625" cy="30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300" y="3447700"/>
            <a:ext cx="4002827" cy="13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11" y="3447700"/>
            <a:ext cx="3790440" cy="13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Approaches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/>
          <p:nvPr/>
        </p:nvSpPr>
        <p:spPr>
          <a:xfrm>
            <a:off x="3873425" y="1995775"/>
            <a:ext cx="272100" cy="93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2639200" y="1043325"/>
            <a:ext cx="8976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Time stamp we will measure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8" name="Google Shape;238;p36"/>
          <p:cNvSpPr/>
          <p:nvPr/>
        </p:nvSpPr>
        <p:spPr>
          <a:xfrm>
            <a:off x="4211925" y="1995775"/>
            <a:ext cx="1621500" cy="93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4467975" y="1702300"/>
            <a:ext cx="1109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Cloudburst y/n?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40" name="Google Shape;240;p36"/>
          <p:cNvSpPr/>
          <p:nvPr/>
        </p:nvSpPr>
        <p:spPr>
          <a:xfrm>
            <a:off x="4197075" y="3037675"/>
            <a:ext cx="1651063" cy="176051"/>
          </a:xfrm>
          <a:custGeom>
            <a:rect b="b" l="l" r="r" t="t"/>
            <a:pathLst>
              <a:path extrusionOk="0" h="36393" w="33752">
                <a:moveTo>
                  <a:pt x="0" y="0"/>
                </a:moveTo>
                <a:lnTo>
                  <a:pt x="0" y="36393"/>
                </a:lnTo>
                <a:lnTo>
                  <a:pt x="33752" y="36393"/>
                </a:lnTo>
                <a:lnTo>
                  <a:pt x="3375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1" name="Google Shape;241;p36"/>
          <p:cNvSpPr txBox="1"/>
          <p:nvPr/>
        </p:nvSpPr>
        <p:spPr>
          <a:xfrm>
            <a:off x="4336213" y="2059900"/>
            <a:ext cx="13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🌤️🌦️🌧️🌩️❄️ </a:t>
            </a:r>
            <a:endParaRPr/>
          </a:p>
        </p:txBody>
      </p:sp>
      <p:sp>
        <p:nvSpPr>
          <p:cNvPr id="242" name="Google Shape;242;p36"/>
          <p:cNvSpPr txBox="1"/>
          <p:nvPr/>
        </p:nvSpPr>
        <p:spPr>
          <a:xfrm>
            <a:off x="4461370" y="3134753"/>
            <a:ext cx="11226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3 hours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909225" y="2399250"/>
            <a:ext cx="1372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Time Series Data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4105350" y="969950"/>
            <a:ext cx="93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Label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45" name="Google Shape;245;p36"/>
          <p:cNvCxnSpPr/>
          <p:nvPr/>
        </p:nvCxnSpPr>
        <p:spPr>
          <a:xfrm flipH="1">
            <a:off x="4017391" y="1302675"/>
            <a:ext cx="9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36"/>
          <p:cNvSpPr/>
          <p:nvPr/>
        </p:nvSpPr>
        <p:spPr>
          <a:xfrm>
            <a:off x="4017325" y="1309875"/>
            <a:ext cx="1109378" cy="344991"/>
          </a:xfrm>
          <a:custGeom>
            <a:rect b="b" l="l" r="r" t="t"/>
            <a:pathLst>
              <a:path extrusionOk="0" h="14087" w="89810">
                <a:moveTo>
                  <a:pt x="89810" y="14087"/>
                </a:moveTo>
                <a:lnTo>
                  <a:pt x="89810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7" name="Google Shape;247;p36"/>
          <p:cNvCxnSpPr/>
          <p:nvPr/>
        </p:nvCxnSpPr>
        <p:spPr>
          <a:xfrm>
            <a:off x="1232675" y="2472700"/>
            <a:ext cx="682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6"/>
          <p:cNvCxnSpPr/>
          <p:nvPr/>
        </p:nvCxnSpPr>
        <p:spPr>
          <a:xfrm>
            <a:off x="3179675" y="1645875"/>
            <a:ext cx="581400" cy="4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/>
        </p:nvSpPr>
        <p:spPr>
          <a:xfrm>
            <a:off x="720000" y="445025"/>
            <a:ext cx="729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84655"/>
                </a:solidFill>
                <a:latin typeface="Outfit"/>
                <a:ea typeface="Outfit"/>
                <a:cs typeface="Outfit"/>
                <a:sym typeface="Outfit"/>
              </a:rPr>
              <a:t>Model Choices</a:t>
            </a:r>
            <a:endParaRPr b="1" sz="32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4290025" y="1156613"/>
            <a:ext cx="4107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Random Forest 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Handles complex, nonlinear patterns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Robust to noisy and missing data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Works well with many features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Feature importance analysis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 b="0" l="0" r="0" t="23629"/>
          <a:stretch/>
        </p:blipFill>
        <p:spPr>
          <a:xfrm>
            <a:off x="105925" y="1184775"/>
            <a:ext cx="4184099" cy="179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00" y="2745948"/>
            <a:ext cx="3871427" cy="21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720000" y="3149225"/>
            <a:ext cx="3952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Autoencoder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Good at detecting anomalies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Can process high-dimensional data 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Learns unsupervised</a:t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575" y="597175"/>
            <a:ext cx="343572" cy="19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325" y="3149225"/>
            <a:ext cx="180225" cy="1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9814" y="3149226"/>
            <a:ext cx="159850" cy="1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2700" y="1156624"/>
            <a:ext cx="357876" cy="1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/>
        </p:nvSpPr>
        <p:spPr>
          <a:xfrm>
            <a:off x="720000" y="445025"/>
            <a:ext cx="729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84655"/>
                </a:solidFill>
                <a:latin typeface="Outfit"/>
                <a:ea typeface="Outfit"/>
                <a:cs typeface="Outfit"/>
                <a:sym typeface="Outfit"/>
              </a:rPr>
              <a:t>Our Model</a:t>
            </a:r>
            <a:endParaRPr b="1" sz="32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aphicFrame>
        <p:nvGraphicFramePr>
          <p:cNvPr id="267" name="Google Shape;267;p38"/>
          <p:cNvGraphicFramePr/>
          <p:nvPr/>
        </p:nvGraphicFramePr>
        <p:xfrm>
          <a:off x="1297650" y="110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{10D8AB08-AA96-4603-9D7E-FCF82A22017F}</a:tableStyleId>
              </a:tblPr>
              <a:tblGrid>
                <a:gridCol w="2182900"/>
                <a:gridCol w="1207850"/>
                <a:gridCol w="3157925"/>
              </a:tblGrid>
              <a:tr h="28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000"/>
                        <a:t>Parameter / Metric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000"/>
                        <a:t>Value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000"/>
                        <a:t>Explanation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n_estimators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200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Number of trees in the forest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max_depth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10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Maximum depth of each tree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min_samples_split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10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Minimum samples required to split an internal node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min_samples_leaf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Minimum samples required at a leaf node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class_weight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'balanced'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Adjusts for class imbalance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6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900"/>
                        <a:t>Precision (class 1)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0.0825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Low: ~7.3% of predicted ‘positives’ were correct — high false positive rate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900"/>
                        <a:t>Recall (class 1)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0.6075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High: Model captured ~57.8% of actual positive cases (heavy rainfall events)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900"/>
                        <a:t>F1 Score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0.2088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Balances precision and recall: better than Autoencoder but still modest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900"/>
                        <a:t>ROC AUC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0.8551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900"/>
                        <a:t>Strong: Good overall ability to rank predictions under class imbalance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5" y="271475"/>
            <a:ext cx="5352099" cy="43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5605775" y="1107400"/>
            <a:ext cx="3485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🌡️ </a:t>
            </a:r>
            <a:r>
              <a:rPr b="1" lang="en" sz="1000">
                <a:solidFill>
                  <a:schemeClr val="dk1"/>
                </a:solidFill>
              </a:rPr>
              <a:t>Temperature features</a:t>
            </a:r>
            <a:r>
              <a:rPr lang="en" sz="1000">
                <a:solidFill>
                  <a:schemeClr val="dk1"/>
                </a:solidFill>
              </a:rPr>
              <a:t> (DryBulb, WetBulb, DewPoint) are strongly correlated.</a:t>
            </a:r>
            <a:endParaRPr sz="1000">
              <a:solidFill>
                <a:schemeClr val="dk1"/>
              </a:solidFill>
            </a:endParaRPr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🌧️ </a:t>
            </a:r>
            <a:r>
              <a:rPr b="1" lang="en" sz="1000">
                <a:solidFill>
                  <a:schemeClr val="dk1"/>
                </a:solidFill>
              </a:rPr>
              <a:t>Precipitation features</a:t>
            </a:r>
            <a:r>
              <a:rPr lang="en" sz="1000">
                <a:solidFill>
                  <a:schemeClr val="dk1"/>
                </a:solidFill>
              </a:rPr>
              <a:t> (CumPrecip, MaxPrecip) are highly correlated across time ranges.</a:t>
            </a:r>
            <a:endParaRPr sz="1000">
              <a:solidFill>
                <a:schemeClr val="dk1"/>
              </a:solidFill>
            </a:endParaRPr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⏰ </a:t>
            </a:r>
            <a:r>
              <a:rPr b="1" lang="en" sz="1000">
                <a:solidFill>
                  <a:schemeClr val="dk1"/>
                </a:solidFill>
              </a:rPr>
              <a:t>Time features</a:t>
            </a:r>
            <a:r>
              <a:rPr lang="en" sz="1000">
                <a:solidFill>
                  <a:schemeClr val="dk1"/>
                </a:solidFill>
              </a:rPr>
              <a:t> (Hour, Month, DayOfYear) have low correlation with weather variables — they add unique signals.</a:t>
            </a:r>
            <a:endParaRPr sz="1000">
              <a:solidFill>
                <a:schemeClr val="dk1"/>
              </a:solidFill>
            </a:endParaRPr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📉 </a:t>
            </a:r>
            <a:r>
              <a:rPr b="1" lang="en" sz="1000">
                <a:solidFill>
                  <a:schemeClr val="dk1"/>
                </a:solidFill>
              </a:rPr>
              <a:t>Pressure change</a:t>
            </a:r>
            <a:r>
              <a:rPr lang="en" sz="1000">
                <a:solidFill>
                  <a:schemeClr val="dk1"/>
                </a:solidFill>
              </a:rPr>
              <a:t> is negatively correlated with humidity and wind speed changes — indicates storm conditions.</a:t>
            </a:r>
            <a:endParaRPr sz="1000">
              <a:solidFill>
                <a:schemeClr val="dk1"/>
              </a:solidFill>
            </a:endParaRPr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🔁 </a:t>
            </a:r>
            <a:r>
              <a:rPr b="1" lang="en" sz="1000">
                <a:solidFill>
                  <a:schemeClr val="dk1"/>
                </a:solidFill>
              </a:rPr>
              <a:t>Rate change features</a:t>
            </a:r>
            <a:r>
              <a:rPr lang="en" sz="1000">
                <a:solidFill>
                  <a:schemeClr val="dk1"/>
                </a:solidFill>
              </a:rPr>
              <a:t> (e.g., wind, humidity) across 1h/3h/6h are highly correlated — may reduce to fewer features</a:t>
            </a:r>
            <a:r>
              <a:rPr lang="en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/>
        </p:nvSpPr>
        <p:spPr>
          <a:xfrm>
            <a:off x="720000" y="445025"/>
            <a:ext cx="729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84655"/>
                </a:solidFill>
                <a:latin typeface="Outfit"/>
                <a:ea typeface="Outfit"/>
                <a:cs typeface="Outfit"/>
                <a:sym typeface="Outfit"/>
              </a:rPr>
              <a:t>Model Reinforcement and Challenge</a:t>
            </a:r>
            <a:endParaRPr b="1" sz="32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814700" y="1379737"/>
            <a:ext cx="71976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Our next steps: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Address Class Imbalance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○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Handle imbalance with SMOTE/undersampling (sklearn imbalanced-learn)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Improve Feature Engineering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○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Engineer or reintroduce useful features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○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Use Stratified CV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○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Try to use neural network deep learning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○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Evaluate with PR AUC or confusion matrix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●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Data Quality &amp; Enrichment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○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Remove time stamp in feature importance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400"/>
              <a:buFont typeface="DM Sans"/>
              <a:buChar char="○"/>
            </a:pPr>
            <a:r>
              <a:rPr lang="en">
                <a:solidFill>
                  <a:srgbClr val="384655"/>
                </a:solidFill>
                <a:latin typeface="DM Sans"/>
                <a:ea typeface="DM Sans"/>
                <a:cs typeface="DM Sans"/>
                <a:sym typeface="DM Sans"/>
              </a:rPr>
              <a:t>Remove missing data</a:t>
            </a:r>
            <a:endParaRPr>
              <a:solidFill>
                <a:srgbClr val="38465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Conclusions</a:t>
            </a:r>
            <a:endParaRPr sz="3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223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705225" y="3515875"/>
            <a:ext cx="262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Kevin Chien</a:t>
            </a:r>
            <a:endParaRPr b="1" sz="170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41650" y="3479725"/>
            <a:ext cx="26235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Jackie Cheng</a:t>
            </a:r>
            <a:endParaRPr b="1" sz="17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973250" y="3537775"/>
            <a:ext cx="26235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Ariel Shao</a:t>
            </a:r>
            <a:endParaRPr b="1" sz="17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7305600" y="3543925"/>
            <a:ext cx="26235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Linda Xi</a:t>
            </a:r>
            <a:endParaRPr b="1" sz="170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39061" l="17859" r="28281" t="8599"/>
          <a:stretch/>
        </p:blipFill>
        <p:spPr>
          <a:xfrm>
            <a:off x="2554950" y="1152400"/>
            <a:ext cx="1692000" cy="21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2493" l="0" r="29804" t="32575"/>
          <a:stretch/>
        </p:blipFill>
        <p:spPr>
          <a:xfrm>
            <a:off x="7023500" y="1152410"/>
            <a:ext cx="1691999" cy="219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8790" l="22037" r="23059" t="37867"/>
          <a:stretch/>
        </p:blipFill>
        <p:spPr>
          <a:xfrm>
            <a:off x="4789225" y="1152750"/>
            <a:ext cx="1692001" cy="21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889250" y="4030150"/>
            <a:ext cx="1692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Accounting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602150" y="4030150"/>
            <a:ext cx="2226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Economics &amp; </a:t>
            </a:r>
            <a:r>
              <a:rPr lang="en">
                <a:solidFill>
                  <a:schemeClr val="dk2"/>
                </a:solidFill>
              </a:rPr>
              <a:t>Psychology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852250" y="4030150"/>
            <a:ext cx="2226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Economics &amp; Psychology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 b="27752" l="18923" r="23329" t="24684"/>
          <a:stretch/>
        </p:blipFill>
        <p:spPr>
          <a:xfrm>
            <a:off x="320675" y="1152750"/>
            <a:ext cx="1692001" cy="2191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19850" y="4030150"/>
            <a:ext cx="1692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Sociology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368525" y="454475"/>
            <a:ext cx="68400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40">
                <a:solidFill>
                  <a:srgbClr val="404040"/>
                </a:solidFill>
              </a:rPr>
              <a:t>Summary of Project Activities</a:t>
            </a:r>
            <a:endParaRPr b="1" sz="2540">
              <a:solidFill>
                <a:srgbClr val="404040"/>
              </a:solidFill>
            </a:endParaRPr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431825" y="1635600"/>
            <a:ext cx="6713400" cy="26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📚 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Reviewed existing research &amp; GitHub models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D7E"/>
                </a:solidFill>
                <a:highlight>
                  <a:srgbClr val="FFFFFF"/>
                </a:highlight>
              </a:rPr>
              <a:t>🔎   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Assessed 20+ datasets --&gt; NOAA LCD 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1D35"/>
                </a:solidFill>
              </a:rPr>
              <a:t>🧹  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Cleaned data and engineered meteorology-specific features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1D35"/>
                </a:solidFill>
              </a:rPr>
              <a:t>💻  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Built predictive models using 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Random Forest and Autoencoder</a:t>
            </a:r>
            <a:endParaRPr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🎯  Achieved </a:t>
            </a:r>
            <a:r>
              <a:rPr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precision of 0.0825 and recall of 0.6075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311700" y="49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40">
                <a:solidFill>
                  <a:srgbClr val="404040"/>
                </a:solidFill>
              </a:rPr>
              <a:t>Preliminary Recommendations</a:t>
            </a:r>
            <a:endParaRPr b="1" sz="2640">
              <a:solidFill>
                <a:srgbClr val="404040"/>
              </a:solidFill>
            </a:endParaRPr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2191900" y="145345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">
                <a:solidFill>
                  <a:srgbClr val="404040"/>
                </a:solidFill>
              </a:rPr>
              <a:t>Enhance model performance</a:t>
            </a: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incorporating additional, higher-resolution datasets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2205250" y="3471213"/>
            <a:ext cx="33342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">
                <a:solidFill>
                  <a:srgbClr val="404040"/>
                </a:solidFill>
              </a:rPr>
              <a:t>Develop a user-friendly interface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2191900" y="2474763"/>
            <a:ext cx="40599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">
                <a:solidFill>
                  <a:srgbClr val="404040"/>
                </a:solidFill>
              </a:rPr>
              <a:t>Consult climate science experts</a:t>
            </a: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advanced feature engineering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9" name="Google Shape;299;p43" title="截屏2025-04-14 下午6.45.19.png"/>
          <p:cNvPicPr preferRelativeResize="0"/>
          <p:nvPr/>
        </p:nvPicPr>
        <p:blipFill rotWithShape="1">
          <a:blip r:embed="rId3">
            <a:alphaModFix/>
          </a:blip>
          <a:srcRect b="0" l="6105" r="9789" t="0"/>
          <a:stretch/>
        </p:blipFill>
        <p:spPr>
          <a:xfrm>
            <a:off x="1488000" y="1434925"/>
            <a:ext cx="581901" cy="60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 title="截屏2025-04-14 下午6.47.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000" y="2327325"/>
            <a:ext cx="668000" cy="71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 title="截屏2025-04-14 下午6.49.1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000" y="3409500"/>
            <a:ext cx="668012" cy="6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2566125" y="388200"/>
            <a:ext cx="45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40">
                <a:solidFill>
                  <a:srgbClr val="404040"/>
                </a:solidFill>
              </a:rPr>
              <a:t>Next Steps &amp; Timeline</a:t>
            </a:r>
            <a:endParaRPr b="1" sz="2640">
              <a:solidFill>
                <a:srgbClr val="404040"/>
              </a:solidFill>
            </a:endParaRPr>
          </a:p>
        </p:txBody>
      </p:sp>
      <p:sp>
        <p:nvSpPr>
          <p:cNvPr id="307" name="Google Shape;307;p44"/>
          <p:cNvSpPr/>
          <p:nvPr/>
        </p:nvSpPr>
        <p:spPr>
          <a:xfrm rot="11665">
            <a:off x="5836155" y="2780748"/>
            <a:ext cx="1503009" cy="55200"/>
          </a:xfrm>
          <a:prstGeom prst="roundRect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/>
          <p:nvPr/>
        </p:nvSpPr>
        <p:spPr>
          <a:xfrm flipH="1" rot="-8805">
            <a:off x="4306348" y="2779325"/>
            <a:ext cx="1405505" cy="576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4"/>
          <p:cNvSpPr/>
          <p:nvPr/>
        </p:nvSpPr>
        <p:spPr>
          <a:xfrm rot="9161">
            <a:off x="2833138" y="2779543"/>
            <a:ext cx="1350905" cy="57600"/>
          </a:xfrm>
          <a:prstGeom prst="roundRect">
            <a:avLst>
              <a:gd fmla="val 50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44"/>
          <p:cNvGrpSpPr/>
          <p:nvPr/>
        </p:nvGrpSpPr>
        <p:grpSpPr>
          <a:xfrm>
            <a:off x="3324800" y="1458625"/>
            <a:ext cx="1833900" cy="1446125"/>
            <a:chOff x="4348675" y="1020571"/>
            <a:chExt cx="1833900" cy="1446125"/>
          </a:xfrm>
        </p:grpSpPr>
        <p:sp>
          <p:nvSpPr>
            <p:cNvPr id="311" name="Google Shape;311;p44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9FC5E8"/>
            </a:solidFill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4"/>
            <p:cNvSpPr txBox="1"/>
            <p:nvPr/>
          </p:nvSpPr>
          <p:spPr>
            <a:xfrm>
              <a:off x="4808573" y="1947558"/>
              <a:ext cx="9141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April 24th</a:t>
              </a:r>
              <a:endParaRPr b="1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4348675" y="1020571"/>
              <a:ext cx="1833900" cy="927000"/>
            </a:xfrm>
            <a:prstGeom prst="roundRect">
              <a:avLst>
                <a:gd fmla="val 4485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4"/>
            <p:cNvSpPr/>
            <p:nvPr/>
          </p:nvSpPr>
          <p:spPr>
            <a:xfrm rot="10800000">
              <a:off x="5144425" y="1919204"/>
              <a:ext cx="207900" cy="124500"/>
            </a:xfrm>
            <a:prstGeom prst="triangle">
              <a:avLst>
                <a:gd fmla="val 50000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4"/>
            <p:cNvSpPr txBox="1"/>
            <p:nvPr/>
          </p:nvSpPr>
          <p:spPr>
            <a:xfrm>
              <a:off x="4396725" y="1207071"/>
              <a:ext cx="17127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1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Start finalizing the report</a:t>
              </a:r>
              <a:endParaRPr sz="800">
                <a:solidFill>
                  <a:srgbClr val="404040"/>
                </a:solidFill>
              </a:endParaRPr>
            </a:p>
          </p:txBody>
        </p:sp>
      </p:grpSp>
      <p:sp>
        <p:nvSpPr>
          <p:cNvPr id="316" name="Google Shape;316;p44"/>
          <p:cNvSpPr/>
          <p:nvPr/>
        </p:nvSpPr>
        <p:spPr>
          <a:xfrm flipH="1" rot="-8196">
            <a:off x="1308040" y="2761343"/>
            <a:ext cx="1509904" cy="61200"/>
          </a:xfrm>
          <a:prstGeom prst="roundRect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44"/>
          <p:cNvGrpSpPr/>
          <p:nvPr/>
        </p:nvGrpSpPr>
        <p:grpSpPr>
          <a:xfrm>
            <a:off x="1776350" y="2682983"/>
            <a:ext cx="2259000" cy="1674123"/>
            <a:chOff x="2788438" y="2541798"/>
            <a:chExt cx="2259000" cy="1673956"/>
          </a:xfrm>
        </p:grpSpPr>
        <p:sp>
          <p:nvSpPr>
            <p:cNvPr id="318" name="Google Shape;318;p44"/>
            <p:cNvSpPr txBox="1"/>
            <p:nvPr/>
          </p:nvSpPr>
          <p:spPr>
            <a:xfrm>
              <a:off x="3444540" y="2735579"/>
              <a:ext cx="8676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latin typeface="Georgia"/>
                  <a:ea typeface="Georgia"/>
                  <a:cs typeface="Georgia"/>
                  <a:sym typeface="Georgia"/>
                </a:rPr>
                <a:t>April 17th</a:t>
              </a:r>
              <a:endParaRPr b="1" sz="9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19" name="Google Shape;319;p44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CFE2F3"/>
            </a:solidFill>
            <a:ln cap="flat" cmpd="sng" w="38100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4"/>
            <p:cNvSpPr/>
            <p:nvPr/>
          </p:nvSpPr>
          <p:spPr>
            <a:xfrm>
              <a:off x="2788438" y="3049654"/>
              <a:ext cx="2259000" cy="1166100"/>
            </a:xfrm>
            <a:prstGeom prst="roundRect">
              <a:avLst>
                <a:gd fmla="val 4485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3768817" y="2929001"/>
              <a:ext cx="219000" cy="1716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44"/>
          <p:cNvGrpSpPr/>
          <p:nvPr/>
        </p:nvGrpSpPr>
        <p:grpSpPr>
          <a:xfrm>
            <a:off x="4707650" y="2683344"/>
            <a:ext cx="2211300" cy="1673681"/>
            <a:chOff x="5605575" y="2541798"/>
            <a:chExt cx="2211300" cy="1673681"/>
          </a:xfrm>
        </p:grpSpPr>
        <p:sp>
          <p:nvSpPr>
            <p:cNvPr id="323" name="Google Shape;323;p44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3D85C6"/>
            </a:solidFill>
            <a:ln cap="flat" cmpd="sng" w="38100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4"/>
            <p:cNvSpPr txBox="1"/>
            <p:nvPr/>
          </p:nvSpPr>
          <p:spPr>
            <a:xfrm>
              <a:off x="6296626" y="2735579"/>
              <a:ext cx="7863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May 1st</a:t>
              </a:r>
              <a:endParaRPr b="1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5605575" y="3071879"/>
              <a:ext cx="2211300" cy="11436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6568575" y="2955929"/>
              <a:ext cx="165600" cy="1134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44"/>
          <p:cNvSpPr txBox="1"/>
          <p:nvPr/>
        </p:nvSpPr>
        <p:spPr>
          <a:xfrm>
            <a:off x="1754900" y="3334275"/>
            <a:ext cx="23019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rPr>
              <a:t>Incorporate today’s feedback </a:t>
            </a:r>
            <a:endParaRPr b="1" sz="1100">
              <a:solidFill>
                <a:srgbClr val="40404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rPr>
              <a:t>Fine-tune the model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8" name="Google Shape;328;p44"/>
          <p:cNvSpPr/>
          <p:nvPr/>
        </p:nvSpPr>
        <p:spPr>
          <a:xfrm>
            <a:off x="3060000" y="3902625"/>
            <a:ext cx="909300" cy="415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Last push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9" name="Google Shape;329;p44"/>
          <p:cNvSpPr txBox="1"/>
          <p:nvPr/>
        </p:nvSpPr>
        <p:spPr>
          <a:xfrm flipH="1">
            <a:off x="3022150" y="3951075"/>
            <a:ext cx="464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2937"/>
                </a:solidFill>
                <a:highlight>
                  <a:srgbClr val="FFFFFF"/>
                </a:highlight>
              </a:rPr>
              <a:t>👊🏼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5034800" y="3533200"/>
            <a:ext cx="197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rPr>
              <a:t>submit all deliverables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4794975" y="3533200"/>
            <a:ext cx="5589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✔️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008150" y="3559750"/>
            <a:ext cx="18414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Davena</a:t>
            </a:r>
            <a:r>
              <a:rPr lang="en"/>
              <a:t> </a:t>
            </a:r>
            <a:r>
              <a:rPr b="1" lang="en" sz="1700"/>
              <a:t>Xiao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006775" y="3559750"/>
            <a:ext cx="19977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Hanyi</a:t>
            </a:r>
            <a:r>
              <a:rPr lang="en"/>
              <a:t> </a:t>
            </a:r>
            <a:r>
              <a:rPr b="1" lang="en" sz="1700"/>
              <a:t>Xu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6614000" y="3573525"/>
            <a:ext cx="18414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Kendrick</a:t>
            </a:r>
            <a:r>
              <a:rPr lang="en"/>
              <a:t> </a:t>
            </a:r>
            <a:r>
              <a:rPr b="1" lang="en" sz="1700"/>
              <a:t>Yu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12" y="1086450"/>
            <a:ext cx="1680425" cy="224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0" l="10188" r="21064" t="37248"/>
          <a:stretch/>
        </p:blipFill>
        <p:spPr>
          <a:xfrm>
            <a:off x="6398600" y="1086450"/>
            <a:ext cx="1841398" cy="22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6053025" y="4090150"/>
            <a:ext cx="304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Psychology &amp; Experience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30275" y="3965725"/>
            <a:ext cx="25029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Economics, 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specializing in health &amp; development economics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475" y="1088650"/>
            <a:ext cx="1677590" cy="22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3367850" y="4021425"/>
            <a:ext cx="25029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Communications &amp;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Human–computer interaction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460075" y="2949925"/>
            <a:ext cx="8170800" cy="1423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460075" y="1232950"/>
            <a:ext cx="8170800" cy="1423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Objectives &amp;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1979725" y="1413225"/>
            <a:ext cx="8520600" cy="1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Detect cloudburst within a 3-hour window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Achieve prediction accuracy above current 50% baseline in target areas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Enhance early warning systems for disaster preparedness</a:t>
            </a:r>
            <a:endParaRPr sz="14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00" y="3256200"/>
            <a:ext cx="673750" cy="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775" y="1696150"/>
            <a:ext cx="497400" cy="4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1979725" y="2776375"/>
            <a:ext cx="85206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Machine learning model supported by performance analysis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Documentation of methodology and algorithms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visualizations and recommendations for real-world use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8"/>
          <p:cNvGrpSpPr/>
          <p:nvPr/>
        </p:nvGrpSpPr>
        <p:grpSpPr>
          <a:xfrm>
            <a:off x="6901021" y="1460287"/>
            <a:ext cx="1992523" cy="2599914"/>
            <a:chOff x="4754850" y="1600319"/>
            <a:chExt cx="3501798" cy="1373508"/>
          </a:xfrm>
        </p:grpSpPr>
        <p:sp>
          <p:nvSpPr>
            <p:cNvPr id="108" name="Google Shape;108;p18"/>
            <p:cNvSpPr/>
            <p:nvPr/>
          </p:nvSpPr>
          <p:spPr>
            <a:xfrm>
              <a:off x="4882548" y="1652627"/>
              <a:ext cx="3374100" cy="1321200"/>
            </a:xfrm>
            <a:prstGeom prst="roundRect">
              <a:avLst>
                <a:gd fmla="val 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4754853" y="1600319"/>
              <a:ext cx="3374100" cy="13212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0" name="Google Shape;110;p18"/>
            <p:cNvCxnSpPr/>
            <p:nvPr/>
          </p:nvCxnSpPr>
          <p:spPr>
            <a:xfrm flipH="1" rot="10800000">
              <a:off x="4754850" y="1781225"/>
              <a:ext cx="3391500" cy="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1" name="Google Shape;111;p18"/>
          <p:cNvGrpSpPr/>
          <p:nvPr/>
        </p:nvGrpSpPr>
        <p:grpSpPr>
          <a:xfrm>
            <a:off x="4714396" y="1460287"/>
            <a:ext cx="1992523" cy="2599914"/>
            <a:chOff x="4754850" y="1600319"/>
            <a:chExt cx="3501798" cy="1373508"/>
          </a:xfrm>
        </p:grpSpPr>
        <p:sp>
          <p:nvSpPr>
            <p:cNvPr id="112" name="Google Shape;112;p18"/>
            <p:cNvSpPr/>
            <p:nvPr/>
          </p:nvSpPr>
          <p:spPr>
            <a:xfrm>
              <a:off x="4882548" y="1652627"/>
              <a:ext cx="3374100" cy="1321200"/>
            </a:xfrm>
            <a:prstGeom prst="roundRect">
              <a:avLst>
                <a:gd fmla="val 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4754853" y="1600319"/>
              <a:ext cx="3374100" cy="13212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4" name="Google Shape;114;p18"/>
            <p:cNvCxnSpPr/>
            <p:nvPr/>
          </p:nvCxnSpPr>
          <p:spPr>
            <a:xfrm flipH="1" rot="10800000">
              <a:off x="4754850" y="1781225"/>
              <a:ext cx="3391500" cy="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5" name="Google Shape;115;p18"/>
          <p:cNvGrpSpPr/>
          <p:nvPr/>
        </p:nvGrpSpPr>
        <p:grpSpPr>
          <a:xfrm>
            <a:off x="2527771" y="1460287"/>
            <a:ext cx="1992523" cy="2599914"/>
            <a:chOff x="4754850" y="1600319"/>
            <a:chExt cx="3501798" cy="1373508"/>
          </a:xfrm>
        </p:grpSpPr>
        <p:sp>
          <p:nvSpPr>
            <p:cNvPr id="116" name="Google Shape;116;p18"/>
            <p:cNvSpPr/>
            <p:nvPr/>
          </p:nvSpPr>
          <p:spPr>
            <a:xfrm>
              <a:off x="4882548" y="1652627"/>
              <a:ext cx="3374100" cy="1321200"/>
            </a:xfrm>
            <a:prstGeom prst="roundRect">
              <a:avLst>
                <a:gd fmla="val 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4754853" y="1600319"/>
              <a:ext cx="3374100" cy="13212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" name="Google Shape;118;p18"/>
            <p:cNvCxnSpPr/>
            <p:nvPr/>
          </p:nvCxnSpPr>
          <p:spPr>
            <a:xfrm flipH="1" rot="10800000">
              <a:off x="4754850" y="1781225"/>
              <a:ext cx="3391500" cy="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9" name="Google Shape;119;p18"/>
          <p:cNvGrpSpPr/>
          <p:nvPr/>
        </p:nvGrpSpPr>
        <p:grpSpPr>
          <a:xfrm>
            <a:off x="290771" y="1460287"/>
            <a:ext cx="1992523" cy="2599914"/>
            <a:chOff x="4754850" y="1600319"/>
            <a:chExt cx="3501798" cy="1373508"/>
          </a:xfrm>
        </p:grpSpPr>
        <p:sp>
          <p:nvSpPr>
            <p:cNvPr id="120" name="Google Shape;120;p18"/>
            <p:cNvSpPr/>
            <p:nvPr/>
          </p:nvSpPr>
          <p:spPr>
            <a:xfrm>
              <a:off x="4882548" y="1652627"/>
              <a:ext cx="3374100" cy="1321200"/>
            </a:xfrm>
            <a:prstGeom prst="roundRect">
              <a:avLst>
                <a:gd fmla="val 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4754853" y="1600319"/>
              <a:ext cx="3374100" cy="13212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" name="Google Shape;122;p18"/>
            <p:cNvCxnSpPr/>
            <p:nvPr/>
          </p:nvCxnSpPr>
          <p:spPr>
            <a:xfrm flipH="1" rot="10800000">
              <a:off x="4754850" y="1781225"/>
              <a:ext cx="3391500" cy="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Challenges in </a:t>
            </a:r>
            <a:r>
              <a:rPr lang="en"/>
              <a:t>Cloudburst</a:t>
            </a:r>
            <a:r>
              <a:rPr lang="en"/>
              <a:t> Prediction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2784312" y="1989375"/>
            <a:ext cx="18429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Data Sparsity: 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Limited weather station coverage</a:t>
            </a:r>
            <a:endParaRPr sz="1600"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41075" y="1989375"/>
            <a:ext cx="19926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Rare Event Modeling: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Cloudbursts are extremely rare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→ class imbalance</a:t>
            </a:r>
            <a:endParaRPr sz="1600"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4910261" y="1989375"/>
            <a:ext cx="16008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Generalizability: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U.S.-trained models may not transfer well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067788" y="1989375"/>
            <a:ext cx="16590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Meteorology</a:t>
            </a:r>
            <a:r>
              <a:rPr lang="en" sz="1300"/>
              <a:t>: 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Accurate prediction may require explicit modeling of weather dynamics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Papers in Cloudburst Prediction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Murakami et al. (2022)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a deep learning autoencoder to detect precipitation anomalies in Japan.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Found rising extreme events linked to climate change.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precision/recall—unsupervised anomaly detection via MSE thresholds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Patil &amp; Kulkarni (2023)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Combined GFS forecasts + ML (XGBoost, NeuralNet).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Binary: Accuracy 88%, F1 = 0.84, Precision = 0.85, Recall = 0.83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Multiclass: F1 = 0.83, Precision = 0.84, Recall = 0.82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Shani &amp; Nagappan (2024)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GAF + CNN to classify cloudburst events.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Burst class (value = 1): Accuracy = 86.4%, F1 = 0.66, Precision = 0.78, Recall = 0.58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Comparative Summary of Methods, Data, and Performance Metrics</a:t>
            </a:r>
            <a:endParaRPr sz="2120"/>
          </a:p>
        </p:txBody>
      </p:sp>
      <p:graphicFrame>
        <p:nvGraphicFramePr>
          <p:cNvPr id="144" name="Google Shape;144;p21"/>
          <p:cNvGraphicFramePr/>
          <p:nvPr/>
        </p:nvGraphicFramePr>
        <p:xfrm>
          <a:off x="402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{10D8AB08-AA96-4603-9D7E-FCF82A22017F}</a:tableStyleId>
              </a:tblPr>
              <a:tblGrid>
                <a:gridCol w="2084650"/>
                <a:gridCol w="2084650"/>
                <a:gridCol w="2084650"/>
                <a:gridCol w="2084650"/>
              </a:tblGrid>
              <a:tr h="42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Murakami et al. (2022)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Patil &amp; Kulkarni (2023)	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Shani &amp; Nagappan (2024)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Region Studied	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Japan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India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India (unspecified region)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9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Type	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APHRODITE daily precipitation, JRA-55 reanalysis, IBTrACS cyclones, HiFLOR/SPEAR model outputs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GHCN daily rainfall (37 train, 18 test stations); GFS forecasts (50 atmospheric features, 6-hourly up to 7 days)	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Weather condition vectors (temperature, humidity, UV, etc.); converted to images via GAF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6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 Frame	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1977–2015 (obs); simulations through 2050	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June–September 2015	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Real-time conditions; no historical window specified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2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Best 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HiFLOR + autoencoder (MSE)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XGBoost w/ GFS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 (GAF images)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2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Binary F1	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 (unsupervised)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0.66 (burst)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Precision (burst)	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Recall (burst)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